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585" r:id="rId2"/>
    <p:sldId id="581" r:id="rId3"/>
  </p:sldIdLst>
  <p:sldSz cx="12192000" cy="6858000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祥凱 廖" initials="祥凱" lastIdx="5" clrIdx="0">
    <p:extLst>
      <p:ext uri="{19B8F6BF-5375-455C-9EA6-DF929625EA0E}">
        <p15:presenceInfo xmlns:p15="http://schemas.microsoft.com/office/powerpoint/2012/main" userId="a1deaa5bbe484fb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DFA"/>
    <a:srgbClr val="A6A6A6"/>
    <a:srgbClr val="000000"/>
    <a:srgbClr val="F2F2F2"/>
    <a:srgbClr val="FFFFFF"/>
    <a:srgbClr val="FFD737"/>
    <a:srgbClr val="353943"/>
    <a:srgbClr val="BFBFBF"/>
    <a:srgbClr val="FDD938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淺色樣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中等深淺樣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60" y="52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AEC6A-E998-4416-A0AE-FC75A03DC848}" type="datetimeFigureOut">
              <a:rPr lang="zh-CN" altLang="en-US" smtClean="0"/>
              <a:t>2019/4/11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CE8A5-236F-416C-AD47-BE6EB073581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4124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CE8A5-236F-416C-AD47-BE6EB0735814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2097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A3CA-9A38-43E8-80AD-ACEC80B51341}" type="datetimeFigureOut">
              <a:rPr lang="zh-CN" altLang="en-US" smtClean="0"/>
              <a:t>2019/4/11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F3A-EE4C-469B-AE0B-8EA4A034BC1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7917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A3CA-9A38-43E8-80AD-ACEC80B51341}" type="datetimeFigureOut">
              <a:rPr lang="zh-CN" altLang="en-US" smtClean="0"/>
              <a:t>2019/4/11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F3A-EE4C-469B-AE0B-8EA4A034BC1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651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A3CA-9A38-43E8-80AD-ACEC80B51341}" type="datetimeFigureOut">
              <a:rPr lang="zh-CN" altLang="en-US" smtClean="0"/>
              <a:t>2019/4/11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F3A-EE4C-469B-AE0B-8EA4A034BC1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8544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A3CA-9A38-43E8-80AD-ACEC80B51341}" type="datetimeFigureOut">
              <a:rPr lang="zh-CN" altLang="en-US" smtClean="0"/>
              <a:t>2019/4/11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F3A-EE4C-469B-AE0B-8EA4A034BC1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41209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A3CA-9A38-43E8-80AD-ACEC80B51341}" type="datetimeFigureOut">
              <a:rPr lang="zh-CN" altLang="en-US" smtClean="0"/>
              <a:t>2019/4/11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F3A-EE4C-469B-AE0B-8EA4A034BC1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5973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A3CA-9A38-43E8-80AD-ACEC80B51341}" type="datetimeFigureOut">
              <a:rPr lang="zh-CN" altLang="en-US" smtClean="0"/>
              <a:t>2019/4/11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F3A-EE4C-469B-AE0B-8EA4A034BC1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3098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A3CA-9A38-43E8-80AD-ACEC80B51341}" type="datetimeFigureOut">
              <a:rPr lang="zh-CN" altLang="en-US" smtClean="0"/>
              <a:t>2019/4/11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F3A-EE4C-469B-AE0B-8EA4A034BC1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7786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A3CA-9A38-43E8-80AD-ACEC80B51341}" type="datetimeFigureOut">
              <a:rPr lang="zh-CN" altLang="en-US" smtClean="0"/>
              <a:t>2019/4/11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F3A-EE4C-469B-AE0B-8EA4A034BC1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632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A3CA-9A38-43E8-80AD-ACEC80B51341}" type="datetimeFigureOut">
              <a:rPr lang="zh-CN" altLang="en-US" smtClean="0"/>
              <a:t>2019/4/11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F3A-EE4C-469B-AE0B-8EA4A034BC1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8211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A3CA-9A38-43E8-80AD-ACEC80B51341}" type="datetimeFigureOut">
              <a:rPr lang="zh-CN" altLang="en-US" smtClean="0"/>
              <a:t>2019/4/11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F3A-EE4C-469B-AE0B-8EA4A034BC1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9969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4A3CA-9A38-43E8-80AD-ACEC80B51341}" type="datetimeFigureOut">
              <a:rPr lang="zh-CN" altLang="en-US" smtClean="0"/>
              <a:t>2019/4/11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F3A-EE4C-469B-AE0B-8EA4A034BC1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563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4A3CA-9A38-43E8-80AD-ACEC80B51341}" type="datetimeFigureOut">
              <a:rPr lang="zh-CN" altLang="en-US" smtClean="0"/>
              <a:t>2019/4/11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0DF3A-EE4C-469B-AE0B-8EA4A034BC1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301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>
            <a:extLst>
              <a:ext uri="{FF2B5EF4-FFF2-40B4-BE49-F238E27FC236}">
                <a16:creationId xmlns:a16="http://schemas.microsoft.com/office/drawing/2014/main" id="{29673C5D-91F9-4209-9C20-B8272F8E58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618" y="1182914"/>
            <a:ext cx="12158381" cy="5703083"/>
          </a:xfrm>
          <a:prstGeom prst="rect">
            <a:avLst/>
          </a:prstGeom>
          <a:ln w="6350">
            <a:solidFill>
              <a:srgbClr val="C8C6BD"/>
            </a:solidFill>
          </a:ln>
        </p:spPr>
      </p:pic>
      <p:sp>
        <p:nvSpPr>
          <p:cNvPr id="12" name="文本框 8">
            <a:extLst>
              <a:ext uri="{FF2B5EF4-FFF2-40B4-BE49-F238E27FC236}">
                <a16:creationId xmlns:a16="http://schemas.microsoft.com/office/drawing/2014/main" id="{CF56CF2D-0045-43C4-992E-1F62EA31A5F9}"/>
              </a:ext>
            </a:extLst>
          </p:cNvPr>
          <p:cNvSpPr txBox="1"/>
          <p:nvPr/>
        </p:nvSpPr>
        <p:spPr>
          <a:xfrm>
            <a:off x="3195213" y="-46622"/>
            <a:ext cx="75713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智慧門鎖人臉識別系統介紹</a:t>
            </a:r>
            <a:endParaRPr lang="en-US" altLang="zh-CN" sz="4800" b="1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49" name="圖片 48">
            <a:extLst>
              <a:ext uri="{FF2B5EF4-FFF2-40B4-BE49-F238E27FC236}">
                <a16:creationId xmlns:a16="http://schemas.microsoft.com/office/drawing/2014/main" id="{87475C51-B490-4D9D-A8A1-AE2781F47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0" y="253975"/>
            <a:ext cx="2706419" cy="877356"/>
          </a:xfrm>
          <a:prstGeom prst="rect">
            <a:avLst/>
          </a:prstGeom>
        </p:spPr>
      </p:pic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92BB1D94-1D65-44DC-9D48-54DE099CE594}"/>
              </a:ext>
            </a:extLst>
          </p:cNvPr>
          <p:cNvSpPr/>
          <p:nvPr/>
        </p:nvSpPr>
        <p:spPr>
          <a:xfrm>
            <a:off x="7249456" y="2302884"/>
            <a:ext cx="1989033" cy="4468029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644FE48D-8CAA-47D7-A713-AE74D8383890}"/>
              </a:ext>
            </a:extLst>
          </p:cNvPr>
          <p:cNvSpPr/>
          <p:nvPr/>
        </p:nvSpPr>
        <p:spPr>
          <a:xfrm>
            <a:off x="176354" y="2090092"/>
            <a:ext cx="6782306" cy="4767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b="1" dirty="0">
                <a:solidFill>
                  <a:schemeClr val="accent2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智慧門鎖人臉識別主要特點</a:t>
            </a:r>
            <a:br>
              <a:rPr lang="zh-TW" altLang="en-US" sz="1400" b="1" dirty="0">
                <a:solidFill>
                  <a:schemeClr val="accent1">
                    <a:lumMod val="50000"/>
                  </a:schemeClr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</a:br>
            <a:r>
              <a:rPr lang="zh-TW" altLang="en-US" sz="1400" b="1" dirty="0">
                <a:solidFill>
                  <a:schemeClr val="bg2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</a:t>
            </a: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卓越的低光和紅外性能</a:t>
            </a:r>
            <a:b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</a:b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自動黑電平校準（</a:t>
            </a:r>
            <a:r>
              <a:rPr lang="en-US" altLang="zh-TW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ABLC</a:t>
            </a: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）</a:t>
            </a:r>
            <a:b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</a:b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靈活控制行和列跳過模式</a:t>
            </a:r>
            <a:b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</a:b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</a:t>
            </a:r>
            <a:r>
              <a:rPr lang="en-US" altLang="zh-TW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Single Cortex A7 1.0GHz</a:t>
            </a:r>
            <a:b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</a:b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</a:t>
            </a:r>
            <a:r>
              <a:rPr lang="en-US" altLang="zh-TW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600MHz</a:t>
            </a: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高性能</a:t>
            </a:r>
            <a:r>
              <a:rPr lang="en-US" altLang="zh-TW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DSP</a:t>
            </a:r>
            <a:b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</a:b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</a:t>
            </a:r>
            <a:r>
              <a:rPr lang="en-US" altLang="zh-TW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16</a:t>
            </a: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位，</a:t>
            </a:r>
            <a:r>
              <a:rPr lang="en-US" altLang="zh-TW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128MB DDR3</a:t>
            </a: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內置</a:t>
            </a:r>
            <a:b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</a:b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</a:t>
            </a:r>
            <a:r>
              <a:rPr lang="en-US" altLang="zh-TW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WDRHW</a:t>
            </a: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，</a:t>
            </a:r>
            <a:r>
              <a:rPr lang="en-US" altLang="zh-TW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AE</a:t>
            </a:r>
            <a:b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</a:b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</a:t>
            </a:r>
            <a:r>
              <a:rPr lang="zh-TW" altLang="zh-TW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支援並行</a:t>
            </a:r>
            <a:r>
              <a:rPr lang="en-US" altLang="zh-TW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RGB666 /</a:t>
            </a:r>
            <a:r>
              <a:rPr lang="zh-TW" altLang="zh-TW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串列</a:t>
            </a:r>
            <a:r>
              <a:rPr lang="en-US" altLang="zh-TW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RGB888 /USB/  DSI LCD</a:t>
            </a:r>
            <a:r>
              <a:rPr lang="zh-TW" altLang="zh-TW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面板</a:t>
            </a:r>
            <a:endParaRPr lang="en-US" altLang="zh-TW" sz="1400" b="1" dirty="0">
              <a:solidFill>
                <a:schemeClr val="bg1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在弱光條件下準確識別人臉</a:t>
            </a:r>
            <a:b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</a:br>
            <a: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面部圖片作弊避免</a:t>
            </a:r>
            <a:br>
              <a:rPr lang="zh-TW" altLang="en-US" sz="1400" b="1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</a:br>
            <a:br>
              <a:rPr lang="zh-TW" altLang="en-US" sz="1400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</a:br>
            <a:endParaRPr lang="zh-TW" altLang="en-US" sz="1400" dirty="0">
              <a:solidFill>
                <a:schemeClr val="bg1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03CE8015-87B4-4C19-A8D1-D361743C5C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68280" y="5521518"/>
            <a:ext cx="2881085" cy="962530"/>
          </a:xfrm>
          <a:prstGeom prst="rect">
            <a:avLst/>
          </a:prstGeom>
        </p:spPr>
      </p:pic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2C49D7E8-660A-409F-82BF-D0FE26DFFBA3}"/>
              </a:ext>
            </a:extLst>
          </p:cNvPr>
          <p:cNvCxnSpPr>
            <a:cxnSpLocks/>
          </p:cNvCxnSpPr>
          <p:nvPr/>
        </p:nvCxnSpPr>
        <p:spPr>
          <a:xfrm>
            <a:off x="2809790" y="721558"/>
            <a:ext cx="8363997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圖片 2">
            <a:extLst>
              <a:ext uri="{FF2B5EF4-FFF2-40B4-BE49-F238E27FC236}">
                <a16:creationId xmlns:a16="http://schemas.microsoft.com/office/drawing/2014/main" id="{1FA96C22-E30D-4CC9-97D5-749DE55EBA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3223" y="2780081"/>
            <a:ext cx="1381498" cy="1377337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0837E45B-F8E0-4778-935E-E552853816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6706" y="3330887"/>
            <a:ext cx="180726" cy="2014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5" name="直線接點 4">
            <a:extLst>
              <a:ext uri="{FF2B5EF4-FFF2-40B4-BE49-F238E27FC236}">
                <a16:creationId xmlns:a16="http://schemas.microsoft.com/office/drawing/2014/main" id="{CF8DBFD4-8E63-4FCA-8DDA-3E2692D5277E}"/>
              </a:ext>
            </a:extLst>
          </p:cNvPr>
          <p:cNvCxnSpPr>
            <a:cxnSpLocks/>
          </p:cNvCxnSpPr>
          <p:nvPr/>
        </p:nvCxnSpPr>
        <p:spPr>
          <a:xfrm flipV="1">
            <a:off x="8269273" y="2196039"/>
            <a:ext cx="1055216" cy="874764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6947C478-BD54-47EC-95B8-1A0263DE581B}"/>
              </a:ext>
            </a:extLst>
          </p:cNvPr>
          <p:cNvCxnSpPr>
            <a:cxnSpLocks/>
          </p:cNvCxnSpPr>
          <p:nvPr/>
        </p:nvCxnSpPr>
        <p:spPr>
          <a:xfrm flipV="1">
            <a:off x="9324489" y="2187013"/>
            <a:ext cx="652857" cy="4924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>
            <a:extLst>
              <a:ext uri="{FF2B5EF4-FFF2-40B4-BE49-F238E27FC236}">
                <a16:creationId xmlns:a16="http://schemas.microsoft.com/office/drawing/2014/main" id="{7CFFBFB1-9986-49AB-A5B0-26C5A8B463D1}"/>
              </a:ext>
            </a:extLst>
          </p:cNvPr>
          <p:cNvSpPr txBox="1"/>
          <p:nvPr/>
        </p:nvSpPr>
        <p:spPr>
          <a:xfrm>
            <a:off x="9977346" y="2053437"/>
            <a:ext cx="1688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u="sng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3</a:t>
            </a:r>
            <a:r>
              <a:rPr lang="zh-TW" altLang="en-US" sz="1200" u="sng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態</a:t>
            </a:r>
            <a:r>
              <a:rPr lang="en-US" altLang="zh-TW" sz="1200" u="sng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LED </a:t>
            </a:r>
            <a:r>
              <a:rPr lang="zh-TW" altLang="en-US" sz="1200" u="sng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顯示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A3AA3937-4523-4781-A388-D5F918AFCC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80504" y="3009248"/>
            <a:ext cx="126936" cy="147600"/>
          </a:xfrm>
          <a:prstGeom prst="ellipse">
            <a:avLst/>
          </a:prstGeom>
          <a:ln w="127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0" name="橢圓 19">
            <a:extLst>
              <a:ext uri="{FF2B5EF4-FFF2-40B4-BE49-F238E27FC236}">
                <a16:creationId xmlns:a16="http://schemas.microsoft.com/office/drawing/2014/main" id="{3C8480BB-87B2-4238-9767-DE376E3E3437}"/>
              </a:ext>
            </a:extLst>
          </p:cNvPr>
          <p:cNvSpPr/>
          <p:nvPr/>
        </p:nvSpPr>
        <p:spPr>
          <a:xfrm>
            <a:off x="8099972" y="3670167"/>
            <a:ext cx="288000" cy="288000"/>
          </a:xfrm>
          <a:prstGeom prst="ellipse">
            <a:avLst/>
          </a:prstGeom>
          <a:solidFill>
            <a:schemeClr val="tx2">
              <a:lumMod val="50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E6D2F28C-84A0-4E62-B0DD-509CAFA3081B}"/>
              </a:ext>
            </a:extLst>
          </p:cNvPr>
          <p:cNvSpPr/>
          <p:nvPr/>
        </p:nvSpPr>
        <p:spPr>
          <a:xfrm>
            <a:off x="9954539" y="2347755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200" u="sng" dirty="0">
                <a:solidFill>
                  <a:schemeClr val="bg1"/>
                </a:solidFill>
              </a:rPr>
              <a:t>全域快門高分辨率攝像頭</a:t>
            </a: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A4675CE9-ABA3-460F-BE9A-7D6E5AE6536E}"/>
              </a:ext>
            </a:extLst>
          </p:cNvPr>
          <p:cNvSpPr txBox="1"/>
          <p:nvPr/>
        </p:nvSpPr>
        <p:spPr>
          <a:xfrm>
            <a:off x="9971669" y="3926020"/>
            <a:ext cx="2379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u="sng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感應器</a:t>
            </a:r>
            <a:endParaRPr lang="en-US" altLang="zh-TW" sz="1200" u="sng" dirty="0">
              <a:solidFill>
                <a:schemeClr val="bg1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r>
              <a:rPr lang="zh-TW" altLang="en-US" sz="1200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   </a:t>
            </a:r>
            <a:r>
              <a:rPr lang="zh-TW" altLang="en-US" sz="1200" u="sng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或   </a:t>
            </a:r>
            <a:endParaRPr lang="en-US" altLang="zh-TW" sz="1200" u="sng" dirty="0">
              <a:solidFill>
                <a:schemeClr val="bg1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r>
              <a:rPr lang="zh-TW" altLang="en-US" sz="1200" u="sng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觸發按鈕 </a:t>
            </a:r>
            <a:r>
              <a:rPr lang="en-US" altLang="zh-TW" sz="1200" u="sng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+</a:t>
            </a:r>
            <a:r>
              <a:rPr lang="zh-TW" altLang="en-US" sz="1200" u="sng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 指紋識別</a:t>
            </a:r>
            <a:r>
              <a:rPr lang="en-US" altLang="zh-TW" sz="1200" u="sng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(</a:t>
            </a:r>
            <a:r>
              <a:rPr lang="zh-TW" altLang="en-US" sz="1200" u="sng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另選</a:t>
            </a:r>
            <a:r>
              <a:rPr lang="en-US" altLang="zh-TW" sz="1200" u="sng" dirty="0">
                <a:solidFill>
                  <a:schemeClr val="bg1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)</a:t>
            </a:r>
            <a:endParaRPr lang="zh-TW" altLang="en-US" sz="1200" u="sng" dirty="0">
              <a:solidFill>
                <a:schemeClr val="bg1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cxnSp>
        <p:nvCxnSpPr>
          <p:cNvPr id="40" name="直線接點 39">
            <a:extLst>
              <a:ext uri="{FF2B5EF4-FFF2-40B4-BE49-F238E27FC236}">
                <a16:creationId xmlns:a16="http://schemas.microsoft.com/office/drawing/2014/main" id="{60D577DC-39B0-4711-AC5B-E2EA8A32FE42}"/>
              </a:ext>
            </a:extLst>
          </p:cNvPr>
          <p:cNvCxnSpPr>
            <a:cxnSpLocks/>
          </p:cNvCxnSpPr>
          <p:nvPr/>
        </p:nvCxnSpPr>
        <p:spPr>
          <a:xfrm flipV="1">
            <a:off x="9376475" y="2491986"/>
            <a:ext cx="600871" cy="1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689E0075-C0C7-463A-9673-F5D19B53E039}"/>
              </a:ext>
            </a:extLst>
          </p:cNvPr>
          <p:cNvCxnSpPr>
            <a:cxnSpLocks/>
          </p:cNvCxnSpPr>
          <p:nvPr/>
        </p:nvCxnSpPr>
        <p:spPr>
          <a:xfrm flipV="1">
            <a:off x="8335157" y="2484091"/>
            <a:ext cx="1055216" cy="874764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94EF41F1-C92D-455D-9714-85BE5D77664F}"/>
              </a:ext>
            </a:extLst>
          </p:cNvPr>
          <p:cNvCxnSpPr>
            <a:cxnSpLocks/>
          </p:cNvCxnSpPr>
          <p:nvPr/>
        </p:nvCxnSpPr>
        <p:spPr>
          <a:xfrm>
            <a:off x="8343002" y="3796612"/>
            <a:ext cx="1032409" cy="466159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接點 53">
            <a:extLst>
              <a:ext uri="{FF2B5EF4-FFF2-40B4-BE49-F238E27FC236}">
                <a16:creationId xmlns:a16="http://schemas.microsoft.com/office/drawing/2014/main" id="{E16C57C1-F386-4A30-971E-D3C015659EA0}"/>
              </a:ext>
            </a:extLst>
          </p:cNvPr>
          <p:cNvCxnSpPr>
            <a:cxnSpLocks/>
          </p:cNvCxnSpPr>
          <p:nvPr/>
        </p:nvCxnSpPr>
        <p:spPr>
          <a:xfrm flipV="1">
            <a:off x="8515169" y="3464208"/>
            <a:ext cx="1439370" cy="61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>
            <a:extLst>
              <a:ext uri="{FF2B5EF4-FFF2-40B4-BE49-F238E27FC236}">
                <a16:creationId xmlns:a16="http://schemas.microsoft.com/office/drawing/2014/main" id="{69CF8FE9-F124-4777-99D3-7D20FA278C8E}"/>
              </a:ext>
            </a:extLst>
          </p:cNvPr>
          <p:cNvCxnSpPr>
            <a:cxnSpLocks/>
          </p:cNvCxnSpPr>
          <p:nvPr/>
        </p:nvCxnSpPr>
        <p:spPr>
          <a:xfrm flipV="1">
            <a:off x="9375411" y="4259968"/>
            <a:ext cx="579128" cy="1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>
            <a:extLst>
              <a:ext uri="{FF2B5EF4-FFF2-40B4-BE49-F238E27FC236}">
                <a16:creationId xmlns:a16="http://schemas.microsoft.com/office/drawing/2014/main" id="{1E514594-F01E-4426-8B5F-1D1650B03BCA}"/>
              </a:ext>
            </a:extLst>
          </p:cNvPr>
          <p:cNvSpPr/>
          <p:nvPr/>
        </p:nvSpPr>
        <p:spPr>
          <a:xfrm>
            <a:off x="9971669" y="3168119"/>
            <a:ext cx="1281312" cy="409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TW" sz="1200" u="sng" dirty="0">
                <a:solidFill>
                  <a:schemeClr val="bg1"/>
                </a:solidFill>
              </a:rPr>
              <a:t>Floodlight 940nm</a:t>
            </a:r>
            <a:endParaRPr lang="zh-TW" altLang="en-US" sz="1200" u="sng" dirty="0">
              <a:solidFill>
                <a:schemeClr val="bg1"/>
              </a:solidFill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367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9" grpId="0"/>
      <p:bldP spid="44" grpId="0"/>
      <p:bldP spid="6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9513" y="-1057423"/>
            <a:ext cx="593187" cy="916745"/>
          </a:xfrm>
          <a:prstGeom prst="rect">
            <a:avLst/>
          </a:prstGeom>
          <a:solidFill>
            <a:srgbClr val="FFD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392700" y="-1057424"/>
            <a:ext cx="593187" cy="916745"/>
          </a:xfrm>
          <a:prstGeom prst="rect">
            <a:avLst/>
          </a:prstGeom>
          <a:solidFill>
            <a:srgbClr val="353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985887" y="-1057425"/>
            <a:ext cx="593187" cy="9167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5271BEAA-D69B-43E6-A476-97F987EBA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4" y="35922"/>
            <a:ext cx="1800000" cy="583517"/>
          </a:xfrm>
          <a:prstGeom prst="rect">
            <a:avLst/>
          </a:prstGeom>
        </p:spPr>
      </p:pic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B882D654-8450-4292-9C88-5C872CBCA7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902394"/>
              </p:ext>
            </p:extLst>
          </p:nvPr>
        </p:nvGraphicFramePr>
        <p:xfrm>
          <a:off x="165759" y="2678567"/>
          <a:ext cx="7523142" cy="4062354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051224">
                  <a:extLst>
                    <a:ext uri="{9D8B030D-6E8A-4147-A177-3AD203B41FA5}">
                      <a16:colId xmlns:a16="http://schemas.microsoft.com/office/drawing/2014/main" val="1502695930"/>
                    </a:ext>
                  </a:extLst>
                </a:gridCol>
                <a:gridCol w="4471918">
                  <a:extLst>
                    <a:ext uri="{9D8B030D-6E8A-4147-A177-3AD203B41FA5}">
                      <a16:colId xmlns:a16="http://schemas.microsoft.com/office/drawing/2014/main" val="1311182812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TW" altLang="en-US" sz="1200" b="0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參數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TW" altLang="en-US" sz="1200" b="0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規格</a:t>
                      </a:r>
                      <a:endParaRPr lang="en-US" altLang="zh-TW" sz="1200" b="0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2054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TW" altLang="en-US" sz="1200" b="0" u="none" strike="noStrike" kern="1200" dirty="0">
                          <a:effectLst/>
                          <a:latin typeface="+mn-lt"/>
                          <a:ea typeface="DengXian" panose="02010600030101010101" pitchFamily="2" charset="-122"/>
                        </a:rPr>
                        <a:t>分辨率</a:t>
                      </a:r>
                      <a:endParaRPr lang="zh-TW" altLang="en-US" sz="1200" b="0" dirty="0">
                        <a:latin typeface="+mn-lt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DengXian" panose="02010600030101010101" pitchFamily="2" charset="-122"/>
                          <a:cs typeface="+mn-cs"/>
                        </a:rPr>
                        <a:t>1280 (H) x 800 (V)</a:t>
                      </a:r>
                      <a:endParaRPr lang="zh-TW" altLang="en-US" sz="1200" b="0" dirty="0">
                        <a:latin typeface="+mn-lt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22823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TW" altLang="en-US" sz="1200" b="0" dirty="0">
                          <a:latin typeface="+mn-lt"/>
                          <a:ea typeface="DengXian" panose="02010600030101010101" pitchFamily="2" charset="-122"/>
                        </a:rPr>
                        <a:t>圖元大小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TW" sz="1200" b="0" dirty="0">
                          <a:latin typeface="+mn-lt"/>
                          <a:ea typeface="DengXian" panose="02010600030101010101" pitchFamily="2" charset="-122"/>
                        </a:rPr>
                        <a:t>3um </a:t>
                      </a:r>
                      <a:endParaRPr lang="zh-TW" altLang="en-US" sz="1200" b="0" dirty="0">
                        <a:latin typeface="+mn-lt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86869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TW" alt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幀數</a:t>
                      </a:r>
                      <a:endParaRPr lang="zh-TW" altLang="en-US" sz="1200" b="0" dirty="0">
                        <a:latin typeface="+mn-lt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+mn-lt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Full resolution @ 60fps</a:t>
                      </a:r>
                      <a:endParaRPr lang="zh-TW" sz="1200" kern="1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11179961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TW" altLang="en-US" sz="1200" b="0" dirty="0">
                          <a:latin typeface="+mn-lt"/>
                          <a:ea typeface="DengXian" panose="02010600030101010101" pitchFamily="2" charset="-122"/>
                        </a:rPr>
                        <a:t>鏡頭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TW" sz="1200" b="0" dirty="0">
                          <a:latin typeface="+mn-lt"/>
                          <a:ea typeface="DengXian" panose="02010600030101010101" pitchFamily="2" charset="-122"/>
                        </a:rPr>
                        <a:t>1G3P, F1.6</a:t>
                      </a:r>
                      <a:endParaRPr lang="zh-TW" altLang="en-US" sz="1200" b="0" dirty="0">
                        <a:latin typeface="+mn-lt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12498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TW" altLang="en-US" sz="1200" b="0" dirty="0">
                          <a:latin typeface="+mn-lt"/>
                          <a:ea typeface="DengXian" panose="02010600030101010101" pitchFamily="2" charset="-122"/>
                        </a:rPr>
                        <a:t>光源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Floodlight 940nm</a:t>
                      </a:r>
                      <a:endParaRPr lang="zh-TW" altLang="en-US" sz="1200" b="0" dirty="0">
                        <a:latin typeface="+mn-lt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5128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TW" altLang="en-US" sz="1200" b="0" dirty="0">
                          <a:latin typeface="+mn-lt"/>
                          <a:ea typeface="DengXian" panose="02010600030101010101" pitchFamily="2" charset="-122"/>
                        </a:rPr>
                        <a:t>偵測距離</a:t>
                      </a:r>
                      <a:r>
                        <a:rPr lang="en-US" altLang="zh-TW" sz="1200" b="0" dirty="0">
                          <a:latin typeface="+mn-lt"/>
                          <a:ea typeface="DengXian" panose="02010600030101010101" pitchFamily="2" charset="-122"/>
                        </a:rPr>
                        <a:t>(D)</a:t>
                      </a:r>
                      <a:endParaRPr lang="zh-TW" altLang="en-US" sz="1200" b="0" dirty="0">
                        <a:latin typeface="+mn-lt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TW" sz="1200" b="0" dirty="0">
                          <a:latin typeface="+mn-lt"/>
                          <a:ea typeface="DengXian" panose="02010600030101010101" pitchFamily="2" charset="-122"/>
                        </a:rPr>
                        <a:t>40cm ~ 70cm</a:t>
                      </a:r>
                      <a:endParaRPr lang="zh-TW" altLang="en-US" sz="1200" b="0" dirty="0">
                        <a:latin typeface="+mn-lt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57556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TW" altLang="en-US" sz="1200" b="0" dirty="0">
                          <a:latin typeface="+mn-lt"/>
                          <a:ea typeface="DengXian" panose="02010600030101010101" pitchFamily="2" charset="-122"/>
                        </a:rPr>
                        <a:t>偵測範圍</a:t>
                      </a:r>
                      <a:r>
                        <a:rPr lang="en-US" altLang="zh-TW" sz="1200" b="0" dirty="0">
                          <a:latin typeface="+mn-lt"/>
                          <a:ea typeface="DengXian" panose="02010600030101010101" pitchFamily="2" charset="-122"/>
                        </a:rPr>
                        <a:t>(H)</a:t>
                      </a:r>
                      <a:endParaRPr lang="zh-TW" altLang="en-US" sz="1200" b="0" dirty="0">
                        <a:latin typeface="+mn-lt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TW" sz="1200" b="0" dirty="0">
                          <a:latin typeface="+mn-lt"/>
                          <a:ea typeface="DengXian" panose="02010600030101010101" pitchFamily="2" charset="-122"/>
                        </a:rPr>
                        <a:t>140cm ~ 180cm</a:t>
                      </a:r>
                      <a:endParaRPr lang="zh-TW" altLang="en-US" sz="1200" b="0" dirty="0">
                        <a:latin typeface="+mn-lt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31602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TW" altLang="en-US" sz="1200" b="0" dirty="0">
                          <a:latin typeface="+mn-lt"/>
                          <a:ea typeface="DengXian" panose="02010600030101010101" pitchFamily="2" charset="-122"/>
                        </a:rPr>
                        <a:t>偵測環境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TW" altLang="en-US" sz="1200" b="0" dirty="0">
                          <a:latin typeface="+mn-lt"/>
                          <a:ea typeface="DengXian" panose="02010600030101010101" pitchFamily="2" charset="-122"/>
                        </a:rPr>
                        <a:t>白天</a:t>
                      </a:r>
                      <a:r>
                        <a:rPr lang="en-US" altLang="zh-TW" sz="1200" b="0" dirty="0">
                          <a:latin typeface="+mn-lt"/>
                          <a:ea typeface="DengXian" panose="02010600030101010101" pitchFamily="2" charset="-122"/>
                        </a:rPr>
                        <a:t>/</a:t>
                      </a:r>
                      <a:r>
                        <a:rPr lang="zh-TW" altLang="en-US" sz="1200" b="0" dirty="0">
                          <a:latin typeface="+mn-lt"/>
                          <a:ea typeface="DengXian" panose="02010600030101010101" pitchFamily="2" charset="-122"/>
                        </a:rPr>
                        <a:t>全黑夜晚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9365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zh-TW" altLang="en-US" sz="1200" b="0" dirty="0">
                          <a:latin typeface="+mn-lt"/>
                          <a:ea typeface="DengXian" panose="02010600030101010101" pitchFamily="2" charset="-122"/>
                        </a:rPr>
                        <a:t>介面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altLang="zh-TW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MIPI/Parallel</a:t>
                      </a:r>
                      <a:endParaRPr lang="zh-TW" altLang="en-US" sz="1200" b="0" dirty="0">
                        <a:latin typeface="+mn-lt"/>
                        <a:ea typeface="DengXia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7375"/>
                  </a:ext>
                </a:extLst>
              </a:tr>
            </a:tbl>
          </a:graphicData>
        </a:graphic>
      </p:graphicFrame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34D64B60-0F58-4C1B-89B1-D5357E2AB28D}"/>
              </a:ext>
            </a:extLst>
          </p:cNvPr>
          <p:cNvCxnSpPr>
            <a:cxnSpLocks/>
          </p:cNvCxnSpPr>
          <p:nvPr/>
        </p:nvCxnSpPr>
        <p:spPr>
          <a:xfrm>
            <a:off x="2809790" y="721558"/>
            <a:ext cx="8363997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文本框 8">
            <a:extLst>
              <a:ext uri="{FF2B5EF4-FFF2-40B4-BE49-F238E27FC236}">
                <a16:creationId xmlns:a16="http://schemas.microsoft.com/office/drawing/2014/main" id="{0498913A-5DF1-4905-A6A2-8FB28B98B5D6}"/>
              </a:ext>
            </a:extLst>
          </p:cNvPr>
          <p:cNvSpPr txBox="1"/>
          <p:nvPr/>
        </p:nvSpPr>
        <p:spPr>
          <a:xfrm>
            <a:off x="4195853" y="-33483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800" b="1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攝像頭規格介紹</a:t>
            </a:r>
            <a:endParaRPr lang="en-US" altLang="zh-CN" sz="4800" b="1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6CEE0F02-8295-4A61-9651-D27EAC73D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02659" y="2678567"/>
            <a:ext cx="4893921" cy="3305963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7C15E63A-81C0-4803-949E-3623150C0F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165758" y="873470"/>
            <a:ext cx="11930821" cy="190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4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黄商业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1512</TotalTime>
  <Words>107</Words>
  <Application>Microsoft Office PowerPoint</Application>
  <PresentationFormat>寬螢幕</PresentationFormat>
  <Paragraphs>32</Paragraphs>
  <Slides>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9" baseType="lpstr">
      <vt:lpstr>DengXian</vt:lpstr>
      <vt:lpstr>Microsoft JhengHei Light</vt:lpstr>
      <vt:lpstr>方正兰亭超细黑简体</vt:lpstr>
      <vt:lpstr>Arial</vt:lpstr>
      <vt:lpstr>Calibri</vt:lpstr>
      <vt:lpstr>Calibri Light</vt:lpstr>
      <vt:lpstr>Office 主题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祥凱 廖</dc:creator>
  <cp:lastModifiedBy>祥凱 廖</cp:lastModifiedBy>
  <cp:revision>70</cp:revision>
  <dcterms:created xsi:type="dcterms:W3CDTF">2019-02-20T02:48:56Z</dcterms:created>
  <dcterms:modified xsi:type="dcterms:W3CDTF">2019-04-11T06:35:23Z</dcterms:modified>
</cp:coreProperties>
</file>